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6" r:id="rId4"/>
    <p:sldId id="259" r:id="rId5"/>
    <p:sldId id="261" r:id="rId6"/>
    <p:sldId id="262" r:id="rId7"/>
    <p:sldId id="265" r:id="rId8"/>
    <p:sldId id="269" r:id="rId9"/>
    <p:sldId id="270" r:id="rId10"/>
    <p:sldId id="274" r:id="rId11"/>
    <p:sldId id="272" r:id="rId12"/>
    <p:sldId id="264" r:id="rId13"/>
    <p:sldId id="260" r:id="rId14"/>
    <p:sldId id="26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8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BDE1A-41B0-4CFF-AEA1-90279018B6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AF25E3-23FE-4035-AFC5-EC5A5E4E74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5852B7-3F6D-49E1-A8F2-07D5688FE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57BF2-B7B4-420D-9FF3-84359F9EDEE1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6D595-7AB0-40FB-9C13-DCAB7A7FB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94C50-4883-4FFA-BDA4-6D6C1405C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0594-28A2-423C-8C81-C5A769FF50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744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CC433-C8F7-4859-8677-B1CF31D30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361D14-B272-4D0A-8EA9-26855C824A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CF88F-B4E2-4821-AD42-3B6DD45F8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57BF2-B7B4-420D-9FF3-84359F9EDEE1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6F3107-24CA-46DB-830D-31FC45C77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B3DCD-ABD1-4475-AFBC-FE618C6DB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0594-28A2-423C-8C81-C5A769FF50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068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0AD5F6-99F7-4CE8-A52C-0C999ACF37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5EF237-E5E6-45A4-B881-767628D845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0BE6A6-46B3-4FCB-A506-020BF82B9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57BF2-B7B4-420D-9FF3-84359F9EDEE1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C9407-4895-4CFF-B8FD-DA70D966C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3547CE-DF40-4115-A670-01E4116BB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0594-28A2-423C-8C81-C5A769FF50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835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E836E-8B52-4D00-A214-E1842C965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F0E6E-7596-4EB0-8D88-B71CFA3D1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DC748-4687-44A0-9615-0A7B6BF21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57BF2-B7B4-420D-9FF3-84359F9EDEE1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7EAF38-CC6D-4891-BDFA-D1E08459F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2F7ED7-CFB6-42B7-AB2E-219DBFA26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0594-28A2-423C-8C81-C5A769FF50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554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E77C4-6350-4BF0-B3B9-E1587E27E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977FD2-0796-4A72-8D42-4A3CDC4D61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F3DE67-0F03-48CE-9173-6F0CBB0DE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57BF2-B7B4-420D-9FF3-84359F9EDEE1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05D037-E2C3-4F37-B55A-3087639D6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20647-EA88-4170-BF89-5635B2FCD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0594-28A2-423C-8C81-C5A769FF50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528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FAAA4-72EF-45EF-AAAB-86506B64A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81BC1-75A4-46FE-806E-6572212591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250CC6-014B-4C4A-8BDA-9CECF01B32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70DFED-6E0B-4C80-95F0-6656F51DF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57BF2-B7B4-420D-9FF3-84359F9EDEE1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F047D7-450D-4AD1-8B18-7070A628D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98B963-15A8-49A7-8A93-EC00C4613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0594-28A2-423C-8C81-C5A769FF50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391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6E36F-97A2-4AE5-95A5-01FDAC436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87CAF-852C-4CE9-822E-4FABB49E6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0381C3-A302-4E92-903B-E87665C17F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AC74E2-8C95-4359-8585-E6BCA06136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14D341-7077-4C1E-89AA-86087FF158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754BA4-4294-4784-8F99-F7462EE8A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57BF2-B7B4-420D-9FF3-84359F9EDEE1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B46401-5C32-40D5-9AFC-975E36853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9446C0-3F2E-4428-B361-D6CC38834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0594-28A2-423C-8C81-C5A769FF50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771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F6717-D597-4628-BC10-427AD6C63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68883A-22AD-4138-B9C8-56FAC24B7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57BF2-B7B4-420D-9FF3-84359F9EDEE1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B04AD2-165F-452A-BCBF-BE522D3F9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DDF4DA-05CF-47FF-97FE-A91D22E8E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0594-28A2-423C-8C81-C5A769FF50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891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E13D4C-BE50-479F-8FDB-31FC3AB58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57BF2-B7B4-420D-9FF3-84359F9EDEE1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7A865F-DEBD-4D4E-AF2C-DC356C33B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895C5E-BF28-4428-A23D-C828C26F6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0594-28A2-423C-8C81-C5A769FF50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5052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DD60C-F1FF-46FF-B90C-DF1267CED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3D0A9-4B90-4878-A6C8-0FBCA16C9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8A186E-8A00-4395-84FE-034DE72174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70F5D5-451C-4683-87E1-C270D549E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57BF2-B7B4-420D-9FF3-84359F9EDEE1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02A8FD-E634-43A7-A8A2-EED395700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6EAB42-B1AF-4289-A7FB-C097DAEC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0594-28A2-423C-8C81-C5A769FF50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419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68D5B-C7C5-4143-9E44-F12F05E33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65811-7CDF-4FF2-9056-A2C15EFDF1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CAC651-B410-486E-977B-7DD4D6F06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AFAC55-8D9C-48AD-AA92-D26401A84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57BF2-B7B4-420D-9FF3-84359F9EDEE1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5251B9-53D6-4605-B813-B3F3422F1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2D1A54-DBEB-4E5A-8F1A-D6458EB3C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0594-28A2-423C-8C81-C5A769FF50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874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E3ED93-3A41-41BD-80EE-20CD0EEBD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9B860C-AB94-454E-B3EC-D54A095746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3BBB19-CDC1-4327-ABCC-5EC6E81E85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57BF2-B7B4-420D-9FF3-84359F9EDEE1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061AB8-D5EE-4ABA-9AE4-E64B489C2D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BB2F76-4CB5-42F1-A2A7-8F2B023130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20594-28A2-423C-8C81-C5A769FF50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56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8594BC6-0116-42BB-8F7D-A9F4937718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87146"/>
            <a:ext cx="13471301" cy="7747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439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0D5445-1C64-4A33-A733-9EF41BF2D264}"/>
              </a:ext>
            </a:extLst>
          </p:cNvPr>
          <p:cNvSpPr txBox="1"/>
          <p:nvPr/>
        </p:nvSpPr>
        <p:spPr>
          <a:xfrm>
            <a:off x="321972" y="708338"/>
            <a:ext cx="11178862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Future meeting formats?    Double zoom sessions, </a:t>
            </a:r>
          </a:p>
          <a:p>
            <a:r>
              <a:rPr lang="en-GB" sz="3200" dirty="0"/>
              <a:t>             breakout groups, interactive, questions and answers,			   discussions, voting, sharing stories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Everyone now needs access to our website </a:t>
            </a:r>
          </a:p>
          <a:p>
            <a:r>
              <a:rPr lang="en-GB" sz="3200" dirty="0"/>
              <a:t>                     -  (musuffolk.org) and </a:t>
            </a:r>
          </a:p>
          <a:p>
            <a:r>
              <a:rPr lang="en-GB" sz="3200" dirty="0"/>
              <a:t>                     -  MSH (mothersunion.org)</a:t>
            </a:r>
          </a:p>
          <a:p>
            <a:r>
              <a:rPr lang="en-GB" sz="3200" dirty="0"/>
              <a:t>              for current information and to keep up to date</a:t>
            </a:r>
          </a:p>
          <a:p>
            <a:endParaRPr lang="en-GB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Spiritual input and growing deeper in our Christian faith</a:t>
            </a:r>
          </a:p>
          <a:p>
            <a:endParaRPr lang="en-GB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Learning how to cope with all these changes together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0314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35F3452-5B0C-428B-8446-670F35415FC2}"/>
              </a:ext>
            </a:extLst>
          </p:cNvPr>
          <p:cNvSpPr txBox="1"/>
          <p:nvPr/>
        </p:nvSpPr>
        <p:spPr>
          <a:xfrm>
            <a:off x="430186" y="240804"/>
            <a:ext cx="1052204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OUR “ABC STRATEGY”    …    </a:t>
            </a:r>
            <a:r>
              <a:rPr lang="en-GB" dirty="0"/>
              <a:t> remains unchanged but expands to include</a:t>
            </a:r>
          </a:p>
          <a:p>
            <a:endParaRPr lang="en-GB" dirty="0"/>
          </a:p>
          <a:p>
            <a:r>
              <a:rPr lang="en-GB" sz="2200" b="1" dirty="0"/>
              <a:t>AFIA </a:t>
            </a:r>
            <a:r>
              <a:rPr lang="en-GB" sz="2200" dirty="0"/>
              <a:t> -  Key workers</a:t>
            </a:r>
          </a:p>
          <a:p>
            <a:endParaRPr lang="en-GB" sz="2200" dirty="0"/>
          </a:p>
          <a:p>
            <a:r>
              <a:rPr lang="en-GB" sz="2200" b="1" dirty="0"/>
              <a:t>BEFRIENDING</a:t>
            </a:r>
            <a:r>
              <a:rPr lang="en-GB" sz="2200" dirty="0"/>
              <a:t>  -  Getting our clergy on board: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/>
              <a:t>welcome packs for curates when they are priested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/>
              <a:t>Invitations to new incumbents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/>
              <a:t>Focusing on our own clergy, Lay Elders, Churchwardens and leaders</a:t>
            </a:r>
          </a:p>
          <a:p>
            <a:endParaRPr lang="en-GB" sz="2200" dirty="0"/>
          </a:p>
          <a:p>
            <a:r>
              <a:rPr lang="en-GB" sz="2200" b="1" dirty="0"/>
              <a:t>BEREAVEMENT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/>
              <a:t>Loss, grief, </a:t>
            </a:r>
            <a:r>
              <a:rPr lang="en-GB" sz="2200" dirty="0" err="1"/>
              <a:t>sadness.loneliness</a:t>
            </a:r>
            <a:r>
              <a:rPr lang="en-GB" sz="2200" dirty="0"/>
              <a:t>, isolation.    (Publicity)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/>
              <a:t>“Bags of Love”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200" dirty="0"/>
          </a:p>
          <a:p>
            <a:r>
              <a:rPr lang="en-GB" sz="2200" b="1" dirty="0"/>
              <a:t>CLEWER</a:t>
            </a:r>
            <a:r>
              <a:rPr lang="en-GB" sz="2200" dirty="0"/>
              <a:t>   -  not only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/>
              <a:t>Modern Day Slavery (car wash, farm workers video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200" dirty="0"/>
          </a:p>
          <a:p>
            <a:r>
              <a:rPr lang="en-GB" sz="2200" dirty="0"/>
              <a:t>But also  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/>
              <a:t>16 Day of Activism, domestic violence, gender inequality (No more 1 in 3 campaign)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4451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B02A17-D786-4427-972D-14A056AE239E}"/>
              </a:ext>
            </a:extLst>
          </p:cNvPr>
          <p:cNvSpPr txBox="1"/>
          <p:nvPr/>
        </p:nvSpPr>
        <p:spPr>
          <a:xfrm>
            <a:off x="1326524" y="758553"/>
            <a:ext cx="8551572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Next Council Meeting will be our</a:t>
            </a:r>
          </a:p>
          <a:p>
            <a:pPr algn="ctr"/>
            <a:endParaRPr lang="en-GB" sz="3600" dirty="0"/>
          </a:p>
          <a:p>
            <a:pPr algn="ctr"/>
            <a:r>
              <a:rPr lang="en-GB" sz="3600" b="1" dirty="0"/>
              <a:t>Annual General Meeting</a:t>
            </a:r>
            <a:endParaRPr lang="en-GB" sz="4000" dirty="0"/>
          </a:p>
          <a:p>
            <a:pPr algn="ctr"/>
            <a:endParaRPr lang="en-GB" sz="4000" dirty="0"/>
          </a:p>
          <a:p>
            <a:pPr algn="ctr"/>
            <a:r>
              <a:rPr lang="en-GB" sz="3600" dirty="0"/>
              <a:t>17</a:t>
            </a:r>
            <a:r>
              <a:rPr lang="en-GB" sz="3600" baseline="30000" dirty="0"/>
              <a:t>th</a:t>
            </a:r>
            <a:r>
              <a:rPr lang="en-GB" sz="3600" dirty="0"/>
              <a:t> March 2021  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CDBFA36-B06E-4E45-B822-23B85C9341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670"/>
          <a:stretch/>
        </p:blipFill>
        <p:spPr>
          <a:xfrm>
            <a:off x="2863403" y="4234305"/>
            <a:ext cx="6465193" cy="176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19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D186B73-087B-4D7B-85D9-7FFF2E0840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9269" y="0"/>
            <a:ext cx="9577588" cy="6858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9F5EE0B-175D-4395-AF0C-1DAA4C50B6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517">
            <a:off x="809903" y="2233962"/>
            <a:ext cx="2932226" cy="364704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10145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A39A0A6-9306-468C-BEFC-EA7A4CFA5FB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6243"/>
          <a:stretch/>
        </p:blipFill>
        <p:spPr>
          <a:xfrm>
            <a:off x="3176938" y="5249688"/>
            <a:ext cx="6096528" cy="115763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921CE5E-8873-4A0E-AA02-1835FF04C722}"/>
              </a:ext>
            </a:extLst>
          </p:cNvPr>
          <p:cNvSpPr txBox="1"/>
          <p:nvPr/>
        </p:nvSpPr>
        <p:spPr>
          <a:xfrm flipH="1">
            <a:off x="930165" y="837127"/>
            <a:ext cx="10357943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/>
              <a:t>We say together: </a:t>
            </a:r>
          </a:p>
          <a:p>
            <a:endParaRPr lang="en-GB" i="1" dirty="0"/>
          </a:p>
          <a:p>
            <a:endParaRPr lang="en-GB" dirty="0"/>
          </a:p>
          <a:p>
            <a:r>
              <a:rPr lang="en-GB" sz="3600" dirty="0"/>
              <a:t>The grace of our Lord Jesus Christ, the love of God, and the fellowship of the Holy Spirit be with us all and those we love, in Jesus Name,                        Amen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E498FA-10A0-4A9C-BAC0-BB43CAA23CD3}"/>
              </a:ext>
            </a:extLst>
          </p:cNvPr>
          <p:cNvSpPr txBox="1"/>
          <p:nvPr/>
        </p:nvSpPr>
        <p:spPr>
          <a:xfrm>
            <a:off x="3176938" y="3896268"/>
            <a:ext cx="6941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3200" i="1" dirty="0"/>
          </a:p>
          <a:p>
            <a:r>
              <a:rPr lang="en-GB" sz="3200" i="1" dirty="0"/>
              <a:t>Thank you for joining us this morning!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229197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1E010-4FEF-4D44-B062-D9BF71DF17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4329"/>
            <a:ext cx="9144000" cy="2032961"/>
          </a:xfrm>
        </p:spPr>
        <p:txBody>
          <a:bodyPr>
            <a:normAutofit/>
          </a:bodyPr>
          <a:lstStyle/>
          <a:p>
            <a:r>
              <a:rPr lang="en-GB" dirty="0"/>
              <a:t>Welcome to our </a:t>
            </a:r>
            <a:br>
              <a:rPr lang="en-GB" dirty="0"/>
            </a:br>
            <a:r>
              <a:rPr lang="en-GB" dirty="0"/>
              <a:t>Zoom Council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81116A-4437-4F60-8D5E-45EC88340B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18975" y="3065172"/>
            <a:ext cx="5349024" cy="2575774"/>
          </a:xfrm>
        </p:spPr>
        <p:txBody>
          <a:bodyPr>
            <a:normAutofit/>
          </a:bodyPr>
          <a:lstStyle/>
          <a:p>
            <a:endParaRPr lang="en-GB" sz="4400" dirty="0"/>
          </a:p>
          <a:p>
            <a:r>
              <a:rPr lang="en-GB" sz="4400" dirty="0"/>
              <a:t>   7</a:t>
            </a:r>
            <a:r>
              <a:rPr lang="en-GB" sz="4400" baseline="30000" dirty="0"/>
              <a:t>th</a:t>
            </a:r>
            <a:r>
              <a:rPr lang="en-GB" sz="4400" dirty="0"/>
              <a:t> December 2020</a:t>
            </a:r>
          </a:p>
          <a:p>
            <a:r>
              <a:rPr lang="en-GB" sz="4400" dirty="0"/>
              <a:t>   at 10.00 am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BB2C6F-9943-45F4-9019-793F9EBBE17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500"/>
          <a:stretch/>
        </p:blipFill>
        <p:spPr>
          <a:xfrm>
            <a:off x="913711" y="3137904"/>
            <a:ext cx="3993139" cy="2866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656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8EA6DC8-3C4C-402D-B1C0-22D2F4689C8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7426"/>
          <a:stretch/>
        </p:blipFill>
        <p:spPr>
          <a:xfrm>
            <a:off x="9095180" y="2883474"/>
            <a:ext cx="3096820" cy="342355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803F72E-D5BC-45D6-9C1B-E50912A61730}"/>
              </a:ext>
            </a:extLst>
          </p:cNvPr>
          <p:cNvSpPr txBox="1"/>
          <p:nvPr/>
        </p:nvSpPr>
        <p:spPr>
          <a:xfrm>
            <a:off x="652952" y="1290275"/>
            <a:ext cx="10886096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000" dirty="0">
                <a:solidFill>
                  <a:srgbClr val="202124"/>
                </a:solidFill>
                <a:latin typeface="arial" panose="020B0604020202020204" pitchFamily="34" charset="0"/>
              </a:rPr>
              <a:t>Alm</a:t>
            </a:r>
            <a:r>
              <a:rPr lang="en-GB" sz="40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ighty God, everything you do reveals your glory and majesty...    As we gather today we pray that you would fill our hearts, our minds</a:t>
            </a:r>
          </a:p>
          <a:p>
            <a:r>
              <a:rPr lang="en-GB" sz="40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and our souls</a:t>
            </a:r>
            <a:r>
              <a:rPr lang="en-GB" sz="4000" dirty="0">
                <a:solidFill>
                  <a:srgbClr val="202124"/>
                </a:solidFill>
                <a:latin typeface="arial" panose="020B0604020202020204" pitchFamily="34" charset="0"/>
              </a:rPr>
              <a:t>.  </a:t>
            </a:r>
            <a:r>
              <a:rPr lang="en-GB" sz="40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Be with us in our meeting </a:t>
            </a:r>
          </a:p>
          <a:p>
            <a:r>
              <a:rPr lang="en-GB" sz="40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this morning, and with those unable to </a:t>
            </a:r>
          </a:p>
          <a:p>
            <a:r>
              <a:rPr lang="en-GB" sz="4000" dirty="0">
                <a:solidFill>
                  <a:srgbClr val="202124"/>
                </a:solidFill>
                <a:latin typeface="arial" panose="020B0604020202020204" pitchFamily="34" charset="0"/>
              </a:rPr>
              <a:t>j</a:t>
            </a:r>
            <a:r>
              <a:rPr lang="en-GB" sz="40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oin us today.  We thank you for this  </a:t>
            </a:r>
          </a:p>
          <a:p>
            <a:r>
              <a:rPr lang="en-GB" sz="40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opportunity to come together through</a:t>
            </a:r>
          </a:p>
          <a:p>
            <a:r>
              <a:rPr lang="en-GB" sz="40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Jesus Christ, our Lord,  Amen</a:t>
            </a:r>
            <a:endParaRPr lang="en-GB" sz="4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1AF7B6-5376-4363-BB2D-53562E444006}"/>
              </a:ext>
            </a:extLst>
          </p:cNvPr>
          <p:cNvSpPr txBox="1"/>
          <p:nvPr/>
        </p:nvSpPr>
        <p:spPr>
          <a:xfrm>
            <a:off x="958677" y="227801"/>
            <a:ext cx="96849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At  the beginning of our time together, let us pray:  </a:t>
            </a:r>
          </a:p>
        </p:txBody>
      </p:sp>
    </p:spTree>
    <p:extLst>
      <p:ext uri="{BB962C8B-B14F-4D97-AF65-F5344CB8AC3E}">
        <p14:creationId xmlns:p14="http://schemas.microsoft.com/office/powerpoint/2010/main" val="307669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E9AD21F-77EA-4F76-BEFE-EA43D132EB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310" y="901521"/>
            <a:ext cx="10669431" cy="647807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9A38511-CBEF-4D90-BCE4-04CAB9915D56}"/>
              </a:ext>
            </a:extLst>
          </p:cNvPr>
          <p:cNvSpPr txBox="1"/>
          <p:nvPr/>
        </p:nvSpPr>
        <p:spPr>
          <a:xfrm>
            <a:off x="1030310" y="412124"/>
            <a:ext cx="45333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Next year’s theme will be  -</a:t>
            </a:r>
          </a:p>
        </p:txBody>
      </p:sp>
    </p:spTree>
    <p:extLst>
      <p:ext uri="{BB962C8B-B14F-4D97-AF65-F5344CB8AC3E}">
        <p14:creationId xmlns:p14="http://schemas.microsoft.com/office/powerpoint/2010/main" val="1346184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5A8BF9E-9182-41D5-A9C0-FE6390C5B46E}"/>
              </a:ext>
            </a:extLst>
          </p:cNvPr>
          <p:cNvSpPr txBox="1"/>
          <p:nvPr/>
        </p:nvSpPr>
        <p:spPr>
          <a:xfrm>
            <a:off x="1327599" y="270456"/>
            <a:ext cx="10177528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3200" dirty="0"/>
          </a:p>
          <a:p>
            <a:endParaRPr lang="en-GB" sz="3200" dirty="0"/>
          </a:p>
          <a:p>
            <a:pPr algn="ctr"/>
            <a:endParaRPr lang="en-GB" sz="2800" dirty="0"/>
          </a:p>
          <a:p>
            <a:pPr algn="ctr"/>
            <a:endParaRPr lang="en-GB" sz="2800" dirty="0"/>
          </a:p>
          <a:p>
            <a:r>
              <a:rPr lang="en-GB" sz="2500" dirty="0"/>
              <a:t>Welcome to our virtual Autumn Council Meeting</a:t>
            </a:r>
          </a:p>
          <a:p>
            <a:r>
              <a:rPr lang="en-GB" sz="2500" dirty="0"/>
              <a:t>Apologies</a:t>
            </a:r>
          </a:p>
          <a:p>
            <a:r>
              <a:rPr lang="en-GB" sz="2500" dirty="0"/>
              <a:t>Conflict of Interest</a:t>
            </a:r>
          </a:p>
          <a:p>
            <a:r>
              <a:rPr lang="en-GB" sz="2500" dirty="0"/>
              <a:t>Minutes</a:t>
            </a:r>
          </a:p>
          <a:p>
            <a:r>
              <a:rPr lang="en-GB" sz="2500" dirty="0"/>
              <a:t>Diocesan President’s Remarks</a:t>
            </a:r>
          </a:p>
          <a:p>
            <a:r>
              <a:rPr lang="en-GB" sz="2500" dirty="0"/>
              <a:t>Treasurer’s Report</a:t>
            </a:r>
          </a:p>
          <a:p>
            <a:r>
              <a:rPr lang="en-GB" sz="2500" dirty="0"/>
              <a:t>Trustees Reports</a:t>
            </a:r>
          </a:p>
          <a:p>
            <a:r>
              <a:rPr lang="en-GB" sz="2500" dirty="0"/>
              <a:t>Upcoming Services</a:t>
            </a:r>
          </a:p>
          <a:p>
            <a:r>
              <a:rPr lang="en-GB" sz="2500" dirty="0"/>
              <a:t>Diary Dates</a:t>
            </a:r>
          </a:p>
          <a:p>
            <a:r>
              <a:rPr lang="en-GB" sz="2500" dirty="0"/>
              <a:t>A.O.B</a:t>
            </a:r>
          </a:p>
          <a:p>
            <a:r>
              <a:rPr lang="en-GB" sz="2500" dirty="0"/>
              <a:t>Closing prayer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67A02B-605D-49E6-8EA5-532E012589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6954" y="677918"/>
            <a:ext cx="4378817" cy="11193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97C6A05-C624-4E63-BB89-ACA3869266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0" r="92889">
                        <a14:foregroundMark x1="80778" y1="60111" x2="80778" y2="60111"/>
                        <a14:foregroundMark x1="80111" y1="49000" x2="80111" y2="49000"/>
                        <a14:foregroundMark x1="86000" y1="49667" x2="86000" y2="49667"/>
                        <a14:foregroundMark x1="83556" y1="50333" x2="83556" y2="50333"/>
                        <a14:foregroundMark x1="86667" y1="52444" x2="86667" y2="52444"/>
                        <a14:foregroundMark x1="92889" y1="53556" x2="92889" y2="53556"/>
                        <a14:foregroundMark x1="71444" y1="57000" x2="71444" y2="57000"/>
                        <a14:foregroundMark x1="84222" y1="53333" x2="84222" y2="53333"/>
                        <a14:foregroundMark x1="92111" y1="54222" x2="92111" y2="54222"/>
                        <a14:foregroundMark x1="23111" y1="72889" x2="23111" y2="72889"/>
                        <a14:foregroundMark x1="30111" y1="73778" x2="30111" y2="737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028090" y="4434408"/>
            <a:ext cx="1836312" cy="1836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200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F60BF61-C5E7-4115-8248-1ACEC07B24FF}"/>
              </a:ext>
            </a:extLst>
          </p:cNvPr>
          <p:cNvSpPr txBox="1"/>
          <p:nvPr/>
        </p:nvSpPr>
        <p:spPr>
          <a:xfrm>
            <a:off x="553792" y="180305"/>
            <a:ext cx="11068365" cy="7217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600" dirty="0"/>
          </a:p>
          <a:p>
            <a:r>
              <a:rPr lang="en-GB" sz="2800" dirty="0"/>
              <a:t>Lots of information!  </a:t>
            </a:r>
          </a:p>
          <a:p>
            <a:endParaRPr lang="en-GB" sz="900" dirty="0"/>
          </a:p>
          <a:p>
            <a:r>
              <a:rPr lang="en-GB" sz="2200" dirty="0"/>
              <a:t> You will already have received your Prayer Diaries  –  not yet on the MSH database? - Tell us…</a:t>
            </a:r>
          </a:p>
          <a:p>
            <a:endParaRPr lang="en-GB" sz="1200" dirty="0"/>
          </a:p>
          <a:p>
            <a:endParaRPr lang="en-GB" sz="100" dirty="0"/>
          </a:p>
          <a:p>
            <a:endParaRPr lang="en-GB" sz="400" dirty="0"/>
          </a:p>
          <a:p>
            <a:pPr marL="342900" indent="-342900">
              <a:buAutoNum type="arabicPeriod"/>
            </a:pPr>
            <a:r>
              <a:rPr lang="en-GB" sz="2500" dirty="0"/>
              <a:t>Christmas Appeal:  Opportunity to give </a:t>
            </a:r>
            <a:r>
              <a:rPr lang="en-GB" sz="2500" b="1" dirty="0"/>
              <a:t>TODAY</a:t>
            </a:r>
            <a:r>
              <a:rPr lang="en-GB" sz="2500" dirty="0"/>
              <a:t> for overseas work – the BIG GIVE!</a:t>
            </a:r>
          </a:p>
          <a:p>
            <a:pPr marL="342900" indent="-342900">
              <a:buAutoNum type="arabicPeriod"/>
            </a:pPr>
            <a:r>
              <a:rPr lang="en-GB" sz="2500" dirty="0"/>
              <a:t>Christmas Letter from </a:t>
            </a:r>
            <a:r>
              <a:rPr lang="en-GB" sz="2500" dirty="0" err="1"/>
              <a:t>Sheran</a:t>
            </a:r>
            <a:r>
              <a:rPr lang="en-GB" sz="2500" dirty="0"/>
              <a:t> Harper, Worldwide President</a:t>
            </a:r>
          </a:p>
          <a:p>
            <a:pPr marL="342900" indent="-342900">
              <a:buAutoNum type="arabicPeriod"/>
            </a:pPr>
            <a:r>
              <a:rPr lang="en-GB" sz="2500" dirty="0"/>
              <a:t>MSH invite to the 9 Lessons and 9 Carols – a virtual festive tradition…..                                                                      			17</a:t>
            </a:r>
            <a:r>
              <a:rPr lang="en-GB" sz="2500" baseline="30000" dirty="0"/>
              <a:t>th</a:t>
            </a:r>
            <a:r>
              <a:rPr lang="en-GB" sz="2500" dirty="0"/>
              <a:t> December at 7.30 pm</a:t>
            </a:r>
          </a:p>
          <a:p>
            <a:pPr marL="342900" indent="-342900">
              <a:buAutoNum type="arabicPeriod"/>
            </a:pPr>
            <a:r>
              <a:rPr lang="en-GB" sz="2500" dirty="0"/>
              <a:t>Our own Blue Christmas Service on the </a:t>
            </a:r>
            <a:r>
              <a:rPr lang="en-GB" sz="2500" b="1" dirty="0"/>
              <a:t>21</a:t>
            </a:r>
            <a:r>
              <a:rPr lang="en-GB" sz="2500" b="1" baseline="30000" dirty="0"/>
              <a:t>st</a:t>
            </a:r>
            <a:r>
              <a:rPr lang="en-GB" sz="2500" b="1" dirty="0"/>
              <a:t> December at 5.00 pm </a:t>
            </a:r>
          </a:p>
          <a:p>
            <a:pPr marL="342900" indent="-342900">
              <a:buAutoNum type="arabicPeriod"/>
            </a:pPr>
            <a:r>
              <a:rPr lang="en-GB" sz="2500" dirty="0"/>
              <a:t>New Branch/Bubble meeting to introduce MU theme  - from January (45 mins)</a:t>
            </a:r>
          </a:p>
          <a:p>
            <a:pPr marL="342900" indent="-342900">
              <a:buAutoNum type="arabicPeriod"/>
            </a:pPr>
            <a:r>
              <a:rPr lang="en-GB" sz="2500" dirty="0"/>
              <a:t>Other news has already been circulated in my earlier email</a:t>
            </a:r>
            <a:endParaRPr lang="en-GB" sz="2500" b="1" i="1" dirty="0"/>
          </a:p>
          <a:p>
            <a:pPr marL="342900" indent="-342900">
              <a:buAutoNum type="arabicPeriod" startAt="7"/>
            </a:pPr>
            <a:r>
              <a:rPr lang="en-GB" sz="2500" dirty="0"/>
              <a:t>Latest information from our East Anglican Cluster group – (? 2022 subs, etc.)</a:t>
            </a:r>
          </a:p>
          <a:p>
            <a:pPr marL="342900" indent="-342900">
              <a:buAutoNum type="arabicPeriod" startAt="7"/>
            </a:pPr>
            <a:r>
              <a:rPr lang="en-GB" sz="2500" dirty="0"/>
              <a:t>All change!   -  MSH new ways of working include - </a:t>
            </a:r>
          </a:p>
          <a:p>
            <a:r>
              <a:rPr lang="en-GB" sz="2500" dirty="0"/>
              <a:t>         New magazine, Microsoft Teams, webinars, monthly </a:t>
            </a:r>
            <a:r>
              <a:rPr lang="en-GB" sz="2600" dirty="0"/>
              <a:t>newsletters/reflections</a:t>
            </a:r>
          </a:p>
          <a:p>
            <a:pPr marL="514350" indent="-514350">
              <a:buAutoNum type="arabicPeriod" startAt="9"/>
            </a:pPr>
            <a:r>
              <a:rPr lang="en-GB" sz="2600" dirty="0"/>
              <a:t>Next St Eds and Ips MU diocesan newsletter coming out mid-December</a:t>
            </a:r>
          </a:p>
          <a:p>
            <a:pPr marL="514350" indent="-514350">
              <a:buAutoNum type="arabicPeriod" startAt="9"/>
            </a:pPr>
            <a:r>
              <a:rPr lang="en-GB" sz="2600" dirty="0"/>
              <a:t>Book of Comfort (and prayers/Bible readings for these </a:t>
            </a:r>
            <a:r>
              <a:rPr lang="en-GB" sz="2600" dirty="0" err="1"/>
              <a:t>covid</a:t>
            </a:r>
            <a:r>
              <a:rPr lang="en-GB" sz="2600" dirty="0"/>
              <a:t>-times…)</a:t>
            </a:r>
          </a:p>
          <a:p>
            <a:r>
              <a:rPr lang="en-GB" sz="2800" dirty="0"/>
              <a:t> </a:t>
            </a:r>
          </a:p>
          <a:p>
            <a:pPr marL="342900" indent="-342900">
              <a:buAutoNum type="arabicPeriod"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04283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76B7BED-8205-4A4D-A257-8BD6EE1FB4DD}"/>
              </a:ext>
            </a:extLst>
          </p:cNvPr>
          <p:cNvSpPr txBox="1"/>
          <p:nvPr/>
        </p:nvSpPr>
        <p:spPr>
          <a:xfrm>
            <a:off x="941393" y="645110"/>
            <a:ext cx="1012279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From the floor?   …. or email us….?</a:t>
            </a:r>
          </a:p>
          <a:p>
            <a:endParaRPr lang="en-GB" sz="4800" dirty="0"/>
          </a:p>
          <a:p>
            <a:pPr algn="ctr"/>
            <a:r>
              <a:rPr lang="en-GB" sz="4800" dirty="0"/>
              <a:t>Yours Thoughts? </a:t>
            </a:r>
          </a:p>
          <a:p>
            <a:pPr algn="ctr"/>
            <a:endParaRPr lang="en-GB" sz="4800" dirty="0"/>
          </a:p>
          <a:p>
            <a:pPr algn="ctr"/>
            <a:r>
              <a:rPr lang="en-GB" sz="4800" dirty="0"/>
              <a:t>Comments? </a:t>
            </a:r>
          </a:p>
          <a:p>
            <a:pPr algn="ctr"/>
            <a:endParaRPr lang="en-GB" sz="4800" dirty="0"/>
          </a:p>
          <a:p>
            <a:pPr algn="ctr"/>
            <a:r>
              <a:rPr lang="en-GB" sz="4800" dirty="0"/>
              <a:t>Issues?  </a:t>
            </a:r>
          </a:p>
        </p:txBody>
      </p:sp>
      <p:sp>
        <p:nvSpPr>
          <p:cNvPr id="3" name="AutoShape 2" descr="Set of seven icons communication - for stock">
            <a:extLst>
              <a:ext uri="{FF2B5EF4-FFF2-40B4-BE49-F238E27FC236}">
                <a16:creationId xmlns:a16="http://schemas.microsoft.com/office/drawing/2014/main" id="{9F1E89BD-240C-4592-B36D-8A5446E903E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9C231C29-CBCC-4336-82DC-9049B78BEBD1}"/>
              </a:ext>
            </a:extLst>
          </p:cNvPr>
          <p:cNvSpPr/>
          <p:nvPr/>
        </p:nvSpPr>
        <p:spPr>
          <a:xfrm>
            <a:off x="1365590" y="1814050"/>
            <a:ext cx="1908222" cy="977984"/>
          </a:xfrm>
          <a:prstGeom prst="wedgeRectCallout">
            <a:avLst>
              <a:gd name="adj1" fmla="val -77171"/>
              <a:gd name="adj2" fmla="val 154995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hought Bubble: Cloud 6">
            <a:extLst>
              <a:ext uri="{FF2B5EF4-FFF2-40B4-BE49-F238E27FC236}">
                <a16:creationId xmlns:a16="http://schemas.microsoft.com/office/drawing/2014/main" id="{43BF9D89-3E44-463F-A54F-ACF6DF855024}"/>
              </a:ext>
            </a:extLst>
          </p:cNvPr>
          <p:cNvSpPr/>
          <p:nvPr/>
        </p:nvSpPr>
        <p:spPr>
          <a:xfrm rot="1442043">
            <a:off x="9538067" y="2884344"/>
            <a:ext cx="2361451" cy="1464762"/>
          </a:xfrm>
          <a:prstGeom prst="cloudCallout">
            <a:avLst>
              <a:gd name="adj1" fmla="val -109653"/>
              <a:gd name="adj2" fmla="val 62467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Online activities -  too exclusive?</a:t>
            </a:r>
          </a:p>
        </p:txBody>
      </p:sp>
      <p:sp>
        <p:nvSpPr>
          <p:cNvPr id="10" name="Star: 5 Points 9">
            <a:extLst>
              <a:ext uri="{FF2B5EF4-FFF2-40B4-BE49-F238E27FC236}">
                <a16:creationId xmlns:a16="http://schemas.microsoft.com/office/drawing/2014/main" id="{1BB247EF-EBF8-46CF-AE52-CAFF4B5BDB18}"/>
              </a:ext>
            </a:extLst>
          </p:cNvPr>
          <p:cNvSpPr/>
          <p:nvPr/>
        </p:nvSpPr>
        <p:spPr>
          <a:xfrm rot="20534040">
            <a:off x="1067523" y="3737576"/>
            <a:ext cx="2463227" cy="2115345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Social media?</a:t>
            </a:r>
          </a:p>
        </p:txBody>
      </p:sp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C24A8D18-FBB4-42DD-8011-26F0109EB605}"/>
              </a:ext>
            </a:extLst>
          </p:cNvPr>
          <p:cNvSpPr/>
          <p:nvPr/>
        </p:nvSpPr>
        <p:spPr>
          <a:xfrm rot="20798450">
            <a:off x="7452666" y="4449229"/>
            <a:ext cx="1905433" cy="1324673"/>
          </a:xfrm>
          <a:prstGeom prst="wedgeRoundRectCallout">
            <a:avLst>
              <a:gd name="adj1" fmla="val -58542"/>
              <a:gd name="adj2" fmla="val 81537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</a:rPr>
              <a:t>Zoom?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DB70003-B5D8-42A5-9119-DB74E8EAAB62}"/>
              </a:ext>
            </a:extLst>
          </p:cNvPr>
          <p:cNvSpPr txBox="1"/>
          <p:nvPr/>
        </p:nvSpPr>
        <p:spPr>
          <a:xfrm rot="20780071" flipH="1">
            <a:off x="1513428" y="1975765"/>
            <a:ext cx="1760383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Newsletter?       –   frequency?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BA36F3D-700E-4C0B-A587-DAAC4CD1F94A}"/>
              </a:ext>
            </a:extLst>
          </p:cNvPr>
          <p:cNvSpPr txBox="1"/>
          <p:nvPr/>
        </p:nvSpPr>
        <p:spPr>
          <a:xfrm>
            <a:off x="10147775" y="5918004"/>
            <a:ext cx="1378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… or what?</a:t>
            </a:r>
          </a:p>
        </p:txBody>
      </p:sp>
    </p:spTree>
    <p:extLst>
      <p:ext uri="{BB962C8B-B14F-4D97-AF65-F5344CB8AC3E}">
        <p14:creationId xmlns:p14="http://schemas.microsoft.com/office/powerpoint/2010/main" val="2256940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54CCBF2-0B2D-4582-89E0-542D7F1DEEEB}"/>
              </a:ext>
            </a:extLst>
          </p:cNvPr>
          <p:cNvSpPr txBox="1"/>
          <p:nvPr/>
        </p:nvSpPr>
        <p:spPr>
          <a:xfrm>
            <a:off x="1068946" y="991673"/>
            <a:ext cx="977506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/>
              <a:t>Change happens:</a:t>
            </a:r>
          </a:p>
          <a:p>
            <a:endParaRPr lang="en-GB" sz="5400" dirty="0"/>
          </a:p>
          <a:p>
            <a:r>
              <a:rPr lang="en-GB" sz="5400" dirty="0"/>
              <a:t>   Things are constantly evolving</a:t>
            </a:r>
          </a:p>
          <a:p>
            <a:endParaRPr lang="en-GB" sz="5400" dirty="0"/>
          </a:p>
          <a:p>
            <a:r>
              <a:rPr lang="en-GB" sz="5400" dirty="0"/>
              <a:t>       Our God is a Creator God….</a:t>
            </a:r>
          </a:p>
        </p:txBody>
      </p:sp>
    </p:spTree>
    <p:extLst>
      <p:ext uri="{BB962C8B-B14F-4D97-AF65-F5344CB8AC3E}">
        <p14:creationId xmlns:p14="http://schemas.microsoft.com/office/powerpoint/2010/main" val="100613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0D5445-1C64-4A33-A733-9EF41BF2D264}"/>
              </a:ext>
            </a:extLst>
          </p:cNvPr>
          <p:cNvSpPr txBox="1"/>
          <p:nvPr/>
        </p:nvSpPr>
        <p:spPr>
          <a:xfrm>
            <a:off x="321971" y="487025"/>
            <a:ext cx="1117886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Changes: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/>
              <a:t>Nominations for Trustees and Officers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/>
              <a:t>How to do Council meetings?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/>
              <a:t>Direct Debit payments for subs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/>
              <a:t>Communities of Interest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/>
              <a:t>Webinars, training, information, 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/>
              <a:t>Publications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/>
              <a:t>Tell us your news, share your stories  – local happenings…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/>
              <a:t>Newsletters from MSH, Diocesan, Branch and twice-yearly magazine on the doorstep, Prayer Diary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253892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650</Words>
  <Application>Microsoft Office PowerPoint</Application>
  <PresentationFormat>Widescreen</PresentationFormat>
  <Paragraphs>112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Arial</vt:lpstr>
      <vt:lpstr>Calibri</vt:lpstr>
      <vt:lpstr>Calibri Light</vt:lpstr>
      <vt:lpstr>Office Theme</vt:lpstr>
      <vt:lpstr>PowerPoint Presentation</vt:lpstr>
      <vt:lpstr>Welcome to our  Zoom Council Meeting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Ginn</dc:creator>
  <cp:lastModifiedBy>Beryl Mee</cp:lastModifiedBy>
  <cp:revision>32</cp:revision>
  <dcterms:created xsi:type="dcterms:W3CDTF">2020-11-24T23:18:38Z</dcterms:created>
  <dcterms:modified xsi:type="dcterms:W3CDTF">2020-11-28T09:17:10Z</dcterms:modified>
</cp:coreProperties>
</file>